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9" Type="http://schemas.openxmlformats.org/officeDocument/2006/relationships/slideLayout" Target="../slideLayouts/slideLayout1.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70748" y="2272784"/>
            <a:ext cx="4944785" cy="3683913"/>
          </a:xfrm>
          <a:prstGeom prst="rect">
            <a:avLst/>
          </a:prstGeom>
        </p:spPr>
      </p:pic>
      <p:sp>
        <p:nvSpPr>
          <p:cNvPr id="6" name="Text 1"/>
          <p:cNvSpPr/>
          <p:nvPr/>
        </p:nvSpPr>
        <p:spPr>
          <a:xfrm>
            <a:off x="6244709" y="1790462"/>
            <a:ext cx="7627382" cy="1967151"/>
          </a:xfrm>
          <a:prstGeom prst="rect">
            <a:avLst/>
          </a:prstGeom>
          <a:noFill/>
          <a:ln/>
        </p:spPr>
        <p:txBody>
          <a:bodyPr wrap="square" rtlCol="0" anchor="t"/>
          <a:lstStyle/>
          <a:p>
            <a:pPr indent="0" marL="0">
              <a:lnSpc>
                <a:spcPts val="7744"/>
              </a:lnSpc>
              <a:buNone/>
            </a:pPr>
            <a:r>
              <a:rPr lang="en-US" sz="6195" b="1" dirty="0">
                <a:solidFill>
                  <a:srgbClr val="7068F4"/>
                </a:solidFill>
                <a:latin typeface="Barlow" pitchFamily="34" charset="0"/>
                <a:ea typeface="Barlow" pitchFamily="34" charset="-122"/>
                <a:cs typeface="Barlow" pitchFamily="34" charset="-120"/>
              </a:rPr>
              <a:t>Introduction to Python</a:t>
            </a:r>
            <a:endParaRPr lang="en-US" sz="6195" dirty="0"/>
          </a:p>
        </p:txBody>
      </p:sp>
      <p:sp>
        <p:nvSpPr>
          <p:cNvPr id="7" name="Text 2"/>
          <p:cNvSpPr/>
          <p:nvPr/>
        </p:nvSpPr>
        <p:spPr>
          <a:xfrm>
            <a:off x="6244709" y="4082534"/>
            <a:ext cx="7627382" cy="173355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Python is a versatile, high-level programming language that is widely used for a variety of applications, from web development to data analysis and machine learning. With its easy-to-read syntax and powerful built-in libraries, Python is a great choice for beginners and experienced programmers alike.</a:t>
            </a:r>
            <a:endParaRPr lang="en-US" sz="1706" dirty="0"/>
          </a:p>
        </p:txBody>
      </p:sp>
      <p:sp>
        <p:nvSpPr>
          <p:cNvPr id="8" name="Shape 3"/>
          <p:cNvSpPr/>
          <p:nvPr/>
        </p:nvSpPr>
        <p:spPr>
          <a:xfrm>
            <a:off x="6244709" y="6075998"/>
            <a:ext cx="346591" cy="346591"/>
          </a:xfrm>
          <a:prstGeom prst="roundRect">
            <a:avLst>
              <a:gd name="adj" fmla="val 26380043"/>
            </a:avLst>
          </a:prstGeom>
          <a:noFill/>
          <a:ln w="7620">
            <a:solidFill>
              <a:srgbClr val="FFFFFF"/>
            </a:solidFill>
            <a:prstDash val="solid"/>
          </a:ln>
        </p:spPr>
      </p:sp>
      <p:pic>
        <p:nvPicPr>
          <p:cNvPr id="9" name="Image 3" descr="preencoded.png">    </p:cNvPr>
          <p:cNvPicPr>
            <a:picLocks noChangeAspect="1"/>
          </p:cNvPicPr>
          <p:nvPr/>
        </p:nvPicPr>
        <p:blipFill>
          <a:blip r:embed="rId4"/>
          <a:stretch>
            <a:fillRect/>
          </a:stretch>
        </p:blipFill>
        <p:spPr>
          <a:xfrm>
            <a:off x="6252329" y="6083618"/>
            <a:ext cx="331351" cy="331351"/>
          </a:xfrm>
          <a:prstGeom prst="rect">
            <a:avLst/>
          </a:prstGeom>
        </p:spPr>
      </p:pic>
      <p:sp>
        <p:nvSpPr>
          <p:cNvPr id="10" name="Text 4"/>
          <p:cNvSpPr/>
          <p:nvPr/>
        </p:nvSpPr>
        <p:spPr>
          <a:xfrm>
            <a:off x="6699528" y="6059805"/>
            <a:ext cx="2314456" cy="379214"/>
          </a:xfrm>
          <a:prstGeom prst="rect">
            <a:avLst/>
          </a:prstGeom>
          <a:noFill/>
          <a:ln/>
        </p:spPr>
        <p:txBody>
          <a:bodyPr wrap="none" rtlCol="0" anchor="t"/>
          <a:lstStyle/>
          <a:p>
            <a:pPr algn="l" indent="0" marL="0">
              <a:lnSpc>
                <a:spcPts val="2986"/>
              </a:lnSpc>
              <a:buNone/>
            </a:pPr>
            <a:r>
              <a:rPr lang="en-US" sz="2133" b="1" dirty="0">
                <a:solidFill>
                  <a:srgbClr val="272525"/>
                </a:solidFill>
                <a:latin typeface="Montserrat" pitchFamily="34" charset="0"/>
                <a:ea typeface="Montserrat" pitchFamily="34" charset="-122"/>
                <a:cs typeface="Montserrat" pitchFamily="34" charset="-120"/>
              </a:rPr>
              <a:t>by sushant sahu</a:t>
            </a:r>
            <a:endParaRPr lang="en-US" sz="2133" dirty="0"/>
          </a:p>
        </p:txBody>
      </p:sp>
      <p:pic>
        <p:nvPicPr>
          <p:cNvPr id="11"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758309" y="2063710"/>
            <a:ext cx="9108043" cy="712708"/>
          </a:xfrm>
          <a:prstGeom prst="rect">
            <a:avLst/>
          </a:prstGeom>
          <a:noFill/>
          <a:ln/>
        </p:spPr>
        <p:txBody>
          <a:bodyPr wrap="none" rtlCol="0" anchor="t"/>
          <a:lstStyle/>
          <a:p>
            <a:pPr indent="0" marL="0">
              <a:lnSpc>
                <a:spcPts val="5612"/>
              </a:lnSpc>
              <a:buNone/>
            </a:pPr>
            <a:r>
              <a:rPr lang="en-US" sz="4489" b="1" dirty="0">
                <a:solidFill>
                  <a:srgbClr val="7068F4"/>
                </a:solidFill>
                <a:latin typeface="Barlow" pitchFamily="34" charset="0"/>
                <a:ea typeface="Barlow" pitchFamily="34" charset="-122"/>
                <a:cs typeface="Barlow" pitchFamily="34" charset="-120"/>
              </a:rPr>
              <a:t>Python Syntax and Basic Data Types</a:t>
            </a:r>
            <a:endParaRPr lang="en-US" sz="4489" dirty="0"/>
          </a:p>
        </p:txBody>
      </p:sp>
      <p:sp>
        <p:nvSpPr>
          <p:cNvPr id="5" name="Text 2"/>
          <p:cNvSpPr/>
          <p:nvPr/>
        </p:nvSpPr>
        <p:spPr>
          <a:xfrm>
            <a:off x="758309" y="3317915"/>
            <a:ext cx="2850713" cy="356235"/>
          </a:xfrm>
          <a:prstGeom prst="rect">
            <a:avLst/>
          </a:prstGeom>
          <a:noFill/>
          <a:ln/>
        </p:spPr>
        <p:txBody>
          <a:bodyPr wrap="none" rtlCol="0" anchor="t"/>
          <a:lstStyle/>
          <a:p>
            <a:pPr indent="0" marL="0">
              <a:lnSpc>
                <a:spcPts val="2806"/>
              </a:lnSpc>
              <a:buNone/>
            </a:pPr>
            <a:r>
              <a:rPr lang="en-US" sz="2245" b="1" dirty="0">
                <a:solidFill>
                  <a:srgbClr val="7068F4"/>
                </a:solidFill>
                <a:latin typeface="Barlow" pitchFamily="34" charset="0"/>
                <a:ea typeface="Barlow" pitchFamily="34" charset="-122"/>
                <a:cs typeface="Barlow" pitchFamily="34" charset="-120"/>
              </a:rPr>
              <a:t>Syntax</a:t>
            </a:r>
            <a:endParaRPr lang="en-US" sz="2245" dirty="0"/>
          </a:p>
        </p:txBody>
      </p:sp>
      <p:sp>
        <p:nvSpPr>
          <p:cNvPr id="6" name="Text 3"/>
          <p:cNvSpPr/>
          <p:nvPr/>
        </p:nvSpPr>
        <p:spPr>
          <a:xfrm>
            <a:off x="758309" y="3890724"/>
            <a:ext cx="4018359" cy="173355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Python has a clean and expressive syntax that emphasizes readability. It uses indentation to define code blocks, making it easy to write and understand.</a:t>
            </a:r>
            <a:endParaRPr lang="en-US" sz="1706" dirty="0"/>
          </a:p>
        </p:txBody>
      </p:sp>
      <p:sp>
        <p:nvSpPr>
          <p:cNvPr id="7" name="Text 4"/>
          <p:cNvSpPr/>
          <p:nvPr/>
        </p:nvSpPr>
        <p:spPr>
          <a:xfrm>
            <a:off x="5312926" y="3317915"/>
            <a:ext cx="2850713" cy="356235"/>
          </a:xfrm>
          <a:prstGeom prst="rect">
            <a:avLst/>
          </a:prstGeom>
          <a:noFill/>
          <a:ln/>
        </p:spPr>
        <p:txBody>
          <a:bodyPr wrap="none" rtlCol="0" anchor="t"/>
          <a:lstStyle/>
          <a:p>
            <a:pPr indent="0" marL="0">
              <a:lnSpc>
                <a:spcPts val="2806"/>
              </a:lnSpc>
              <a:buNone/>
            </a:pPr>
            <a:r>
              <a:rPr lang="en-US" sz="2245" b="1" dirty="0">
                <a:solidFill>
                  <a:srgbClr val="7068F4"/>
                </a:solidFill>
                <a:latin typeface="Barlow" pitchFamily="34" charset="0"/>
                <a:ea typeface="Barlow" pitchFamily="34" charset="-122"/>
                <a:cs typeface="Barlow" pitchFamily="34" charset="-120"/>
              </a:rPr>
              <a:t>Data Types</a:t>
            </a:r>
            <a:endParaRPr lang="en-US" sz="2245" dirty="0"/>
          </a:p>
        </p:txBody>
      </p:sp>
      <p:sp>
        <p:nvSpPr>
          <p:cNvPr id="8" name="Text 5"/>
          <p:cNvSpPr/>
          <p:nvPr/>
        </p:nvSpPr>
        <p:spPr>
          <a:xfrm>
            <a:off x="5312926" y="3890724"/>
            <a:ext cx="4018359" cy="173355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Python supports a variety of built-in data types, including integers, floats, strings, lists, tuples, and dictionaries, allowing you to work with different types of data.</a:t>
            </a:r>
            <a:endParaRPr lang="en-US" sz="1706" dirty="0"/>
          </a:p>
        </p:txBody>
      </p:sp>
      <p:sp>
        <p:nvSpPr>
          <p:cNvPr id="9" name="Text 6"/>
          <p:cNvSpPr/>
          <p:nvPr/>
        </p:nvSpPr>
        <p:spPr>
          <a:xfrm>
            <a:off x="9867543" y="3317915"/>
            <a:ext cx="2850713" cy="356235"/>
          </a:xfrm>
          <a:prstGeom prst="rect">
            <a:avLst/>
          </a:prstGeom>
          <a:noFill/>
          <a:ln/>
        </p:spPr>
        <p:txBody>
          <a:bodyPr wrap="none" rtlCol="0" anchor="t"/>
          <a:lstStyle/>
          <a:p>
            <a:pPr indent="0" marL="0">
              <a:lnSpc>
                <a:spcPts val="2806"/>
              </a:lnSpc>
              <a:buNone/>
            </a:pPr>
            <a:r>
              <a:rPr lang="en-US" sz="2245" b="1" dirty="0">
                <a:solidFill>
                  <a:srgbClr val="7068F4"/>
                </a:solidFill>
                <a:latin typeface="Barlow" pitchFamily="34" charset="0"/>
                <a:ea typeface="Barlow" pitchFamily="34" charset="-122"/>
                <a:cs typeface="Barlow" pitchFamily="34" charset="-120"/>
              </a:rPr>
              <a:t>Variables</a:t>
            </a:r>
            <a:endParaRPr lang="en-US" sz="2245" dirty="0"/>
          </a:p>
        </p:txBody>
      </p:sp>
      <p:sp>
        <p:nvSpPr>
          <p:cNvPr id="10" name="Text 7"/>
          <p:cNvSpPr/>
          <p:nvPr/>
        </p:nvSpPr>
        <p:spPr>
          <a:xfrm>
            <a:off x="9867543" y="3890724"/>
            <a:ext cx="4018359" cy="208026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Variables in Python are dynamically typed, meaning you don't need to declare the data type. You can simply assign a value to a variable and it will take on the appropriate type.</a:t>
            </a:r>
            <a:endParaRPr lang="en-US" sz="1706"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944100" y="270748"/>
            <a:ext cx="3886081" cy="7688104"/>
          </a:xfrm>
          <a:prstGeom prst="rect">
            <a:avLst/>
          </a:prstGeom>
        </p:spPr>
      </p:pic>
      <p:sp>
        <p:nvSpPr>
          <p:cNvPr id="6" name="Text 1"/>
          <p:cNvSpPr/>
          <p:nvPr/>
        </p:nvSpPr>
        <p:spPr>
          <a:xfrm>
            <a:off x="758309" y="841296"/>
            <a:ext cx="7627382" cy="1425416"/>
          </a:xfrm>
          <a:prstGeom prst="rect">
            <a:avLst/>
          </a:prstGeom>
          <a:noFill/>
          <a:ln/>
        </p:spPr>
        <p:txBody>
          <a:bodyPr wrap="square" rtlCol="0" anchor="t"/>
          <a:lstStyle/>
          <a:p>
            <a:pPr indent="0" marL="0">
              <a:lnSpc>
                <a:spcPts val="5612"/>
              </a:lnSpc>
              <a:buNone/>
            </a:pPr>
            <a:r>
              <a:rPr lang="en-US" sz="4489" b="1" dirty="0">
                <a:solidFill>
                  <a:srgbClr val="7068F4"/>
                </a:solidFill>
                <a:latin typeface="Barlow" pitchFamily="34" charset="0"/>
                <a:ea typeface="Barlow" pitchFamily="34" charset="-122"/>
                <a:cs typeface="Barlow" pitchFamily="34" charset="-120"/>
              </a:rPr>
              <a:t>Control Structures and Conditional Statements</a:t>
            </a:r>
            <a:endParaRPr lang="en-US" sz="4489" dirty="0"/>
          </a:p>
        </p:txBody>
      </p:sp>
      <p:sp>
        <p:nvSpPr>
          <p:cNvPr id="7" name="Shape 2"/>
          <p:cNvSpPr/>
          <p:nvPr/>
        </p:nvSpPr>
        <p:spPr>
          <a:xfrm>
            <a:off x="758309" y="2835354"/>
            <a:ext cx="487442" cy="487442"/>
          </a:xfrm>
          <a:prstGeom prst="roundRect">
            <a:avLst>
              <a:gd name="adj" fmla="val 40004"/>
            </a:avLst>
          </a:prstGeom>
          <a:solidFill>
            <a:srgbClr val="EEEFF5"/>
          </a:solidFill>
          <a:ln/>
        </p:spPr>
      </p:sp>
      <p:sp>
        <p:nvSpPr>
          <p:cNvPr id="8" name="Text 3"/>
          <p:cNvSpPr/>
          <p:nvPr/>
        </p:nvSpPr>
        <p:spPr>
          <a:xfrm>
            <a:off x="941427" y="2907983"/>
            <a:ext cx="121087" cy="342067"/>
          </a:xfrm>
          <a:prstGeom prst="rect">
            <a:avLst/>
          </a:prstGeom>
          <a:noFill/>
          <a:ln/>
        </p:spPr>
        <p:txBody>
          <a:bodyPr wrap="none" rtlCol="0" anchor="t"/>
          <a:lstStyle/>
          <a:p>
            <a:pPr algn="ctr" indent="0" marL="0">
              <a:lnSpc>
                <a:spcPts val="2694"/>
              </a:lnSpc>
              <a:buNone/>
            </a:pPr>
            <a:r>
              <a:rPr lang="en-US" sz="2694" b="1" dirty="0">
                <a:solidFill>
                  <a:srgbClr val="272525"/>
                </a:solidFill>
                <a:latin typeface="Barlow" pitchFamily="34" charset="0"/>
                <a:ea typeface="Barlow" pitchFamily="34" charset="-122"/>
                <a:cs typeface="Barlow" pitchFamily="34" charset="-120"/>
              </a:rPr>
              <a:t>1</a:t>
            </a:r>
            <a:endParaRPr lang="en-US" sz="2694" dirty="0"/>
          </a:p>
        </p:txBody>
      </p:sp>
      <p:sp>
        <p:nvSpPr>
          <p:cNvPr id="9" name="Text 4"/>
          <p:cNvSpPr/>
          <p:nvPr/>
        </p:nvSpPr>
        <p:spPr>
          <a:xfrm>
            <a:off x="1462326" y="2835354"/>
            <a:ext cx="2850713" cy="356235"/>
          </a:xfrm>
          <a:prstGeom prst="rect">
            <a:avLst/>
          </a:prstGeom>
          <a:noFill/>
          <a:ln/>
        </p:spPr>
        <p:txBody>
          <a:bodyPr wrap="none" rtlCol="0" anchor="t"/>
          <a:lstStyle/>
          <a:p>
            <a:pPr indent="0" marL="0">
              <a:lnSpc>
                <a:spcPts val="2806"/>
              </a:lnSpc>
              <a:buNone/>
            </a:pPr>
            <a:r>
              <a:rPr lang="en-US" sz="2245" b="1" dirty="0">
                <a:solidFill>
                  <a:srgbClr val="272525"/>
                </a:solidFill>
                <a:latin typeface="Barlow" pitchFamily="34" charset="0"/>
                <a:ea typeface="Barlow" pitchFamily="34" charset="-122"/>
                <a:cs typeface="Barlow" pitchFamily="34" charset="-120"/>
              </a:rPr>
              <a:t>If-Else Statements</a:t>
            </a:r>
            <a:endParaRPr lang="en-US" sz="2245" dirty="0"/>
          </a:p>
        </p:txBody>
      </p:sp>
      <p:sp>
        <p:nvSpPr>
          <p:cNvPr id="10" name="Text 5"/>
          <p:cNvSpPr/>
          <p:nvPr/>
        </p:nvSpPr>
        <p:spPr>
          <a:xfrm>
            <a:off x="1462326" y="3321487"/>
            <a:ext cx="3001447" cy="208026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Python's if-else statements allow you to make decisions based on conditions, enabling you to write more complex and dynamic programs.</a:t>
            </a:r>
            <a:endParaRPr lang="en-US" sz="1706" dirty="0"/>
          </a:p>
        </p:txBody>
      </p:sp>
      <p:sp>
        <p:nvSpPr>
          <p:cNvPr id="11" name="Shape 6"/>
          <p:cNvSpPr/>
          <p:nvPr/>
        </p:nvSpPr>
        <p:spPr>
          <a:xfrm>
            <a:off x="4680347" y="2835354"/>
            <a:ext cx="487442" cy="487442"/>
          </a:xfrm>
          <a:prstGeom prst="roundRect">
            <a:avLst>
              <a:gd name="adj" fmla="val 40004"/>
            </a:avLst>
          </a:prstGeom>
          <a:solidFill>
            <a:srgbClr val="EEEFF5"/>
          </a:solidFill>
          <a:ln/>
        </p:spPr>
      </p:sp>
      <p:sp>
        <p:nvSpPr>
          <p:cNvPr id="12" name="Text 7"/>
          <p:cNvSpPr/>
          <p:nvPr/>
        </p:nvSpPr>
        <p:spPr>
          <a:xfrm>
            <a:off x="4828223" y="2907983"/>
            <a:ext cx="191572" cy="342067"/>
          </a:xfrm>
          <a:prstGeom prst="rect">
            <a:avLst/>
          </a:prstGeom>
          <a:noFill/>
          <a:ln/>
        </p:spPr>
        <p:txBody>
          <a:bodyPr wrap="none" rtlCol="0" anchor="t"/>
          <a:lstStyle/>
          <a:p>
            <a:pPr algn="ctr" indent="0" marL="0">
              <a:lnSpc>
                <a:spcPts val="2694"/>
              </a:lnSpc>
              <a:buNone/>
            </a:pPr>
            <a:r>
              <a:rPr lang="en-US" sz="2694" b="1" dirty="0">
                <a:solidFill>
                  <a:srgbClr val="272525"/>
                </a:solidFill>
                <a:latin typeface="Barlow" pitchFamily="34" charset="0"/>
                <a:ea typeface="Barlow" pitchFamily="34" charset="-122"/>
                <a:cs typeface="Barlow" pitchFamily="34" charset="-120"/>
              </a:rPr>
              <a:t>2</a:t>
            </a:r>
            <a:endParaRPr lang="en-US" sz="2694" dirty="0"/>
          </a:p>
        </p:txBody>
      </p:sp>
      <p:sp>
        <p:nvSpPr>
          <p:cNvPr id="13" name="Text 8"/>
          <p:cNvSpPr/>
          <p:nvPr/>
        </p:nvSpPr>
        <p:spPr>
          <a:xfrm>
            <a:off x="5384363" y="2835354"/>
            <a:ext cx="2850713" cy="356235"/>
          </a:xfrm>
          <a:prstGeom prst="rect">
            <a:avLst/>
          </a:prstGeom>
          <a:noFill/>
          <a:ln/>
        </p:spPr>
        <p:txBody>
          <a:bodyPr wrap="none" rtlCol="0" anchor="t"/>
          <a:lstStyle/>
          <a:p>
            <a:pPr indent="0" marL="0">
              <a:lnSpc>
                <a:spcPts val="2806"/>
              </a:lnSpc>
              <a:buNone/>
            </a:pPr>
            <a:r>
              <a:rPr lang="en-US" sz="2245" b="1" dirty="0">
                <a:solidFill>
                  <a:srgbClr val="272525"/>
                </a:solidFill>
                <a:latin typeface="Barlow" pitchFamily="34" charset="0"/>
                <a:ea typeface="Barlow" pitchFamily="34" charset="-122"/>
                <a:cs typeface="Barlow" pitchFamily="34" charset="-120"/>
              </a:rPr>
              <a:t>Loops</a:t>
            </a:r>
            <a:endParaRPr lang="en-US" sz="2245" dirty="0"/>
          </a:p>
        </p:txBody>
      </p:sp>
      <p:sp>
        <p:nvSpPr>
          <p:cNvPr id="14" name="Text 9"/>
          <p:cNvSpPr/>
          <p:nvPr/>
        </p:nvSpPr>
        <p:spPr>
          <a:xfrm>
            <a:off x="5384363" y="3321487"/>
            <a:ext cx="3001447" cy="173355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Python offers several loop structures, such as for and while loops, which allow you to repeatedly execute a block of code.</a:t>
            </a:r>
            <a:endParaRPr lang="en-US" sz="1706" dirty="0"/>
          </a:p>
        </p:txBody>
      </p:sp>
      <p:sp>
        <p:nvSpPr>
          <p:cNvPr id="15" name="Shape 10"/>
          <p:cNvSpPr/>
          <p:nvPr/>
        </p:nvSpPr>
        <p:spPr>
          <a:xfrm>
            <a:off x="758309" y="5862042"/>
            <a:ext cx="487442" cy="487442"/>
          </a:xfrm>
          <a:prstGeom prst="roundRect">
            <a:avLst>
              <a:gd name="adj" fmla="val 40004"/>
            </a:avLst>
          </a:prstGeom>
          <a:solidFill>
            <a:srgbClr val="EEEFF5"/>
          </a:solidFill>
          <a:ln/>
        </p:spPr>
      </p:sp>
      <p:sp>
        <p:nvSpPr>
          <p:cNvPr id="16" name="Text 11"/>
          <p:cNvSpPr/>
          <p:nvPr/>
        </p:nvSpPr>
        <p:spPr>
          <a:xfrm>
            <a:off x="909638" y="5934670"/>
            <a:ext cx="184666" cy="342067"/>
          </a:xfrm>
          <a:prstGeom prst="rect">
            <a:avLst/>
          </a:prstGeom>
          <a:noFill/>
          <a:ln/>
        </p:spPr>
        <p:txBody>
          <a:bodyPr wrap="none" rtlCol="0" anchor="t"/>
          <a:lstStyle/>
          <a:p>
            <a:pPr algn="ctr" indent="0" marL="0">
              <a:lnSpc>
                <a:spcPts val="2694"/>
              </a:lnSpc>
              <a:buNone/>
            </a:pPr>
            <a:r>
              <a:rPr lang="en-US" sz="2694" b="1" dirty="0">
                <a:solidFill>
                  <a:srgbClr val="272525"/>
                </a:solidFill>
                <a:latin typeface="Barlow" pitchFamily="34" charset="0"/>
                <a:ea typeface="Barlow" pitchFamily="34" charset="-122"/>
                <a:cs typeface="Barlow" pitchFamily="34" charset="-120"/>
              </a:rPr>
              <a:t>3</a:t>
            </a:r>
            <a:endParaRPr lang="en-US" sz="2694" dirty="0"/>
          </a:p>
        </p:txBody>
      </p:sp>
      <p:sp>
        <p:nvSpPr>
          <p:cNvPr id="17" name="Text 12"/>
          <p:cNvSpPr/>
          <p:nvPr/>
        </p:nvSpPr>
        <p:spPr>
          <a:xfrm>
            <a:off x="1462326" y="5862042"/>
            <a:ext cx="2850713" cy="356235"/>
          </a:xfrm>
          <a:prstGeom prst="rect">
            <a:avLst/>
          </a:prstGeom>
          <a:noFill/>
          <a:ln/>
        </p:spPr>
        <p:txBody>
          <a:bodyPr wrap="none" rtlCol="0" anchor="t"/>
          <a:lstStyle/>
          <a:p>
            <a:pPr indent="0" marL="0">
              <a:lnSpc>
                <a:spcPts val="2806"/>
              </a:lnSpc>
              <a:buNone/>
            </a:pPr>
            <a:r>
              <a:rPr lang="en-US" sz="2245" b="1" dirty="0">
                <a:solidFill>
                  <a:srgbClr val="272525"/>
                </a:solidFill>
                <a:latin typeface="Barlow" pitchFamily="34" charset="0"/>
                <a:ea typeface="Barlow" pitchFamily="34" charset="-122"/>
                <a:cs typeface="Barlow" pitchFamily="34" charset="-120"/>
              </a:rPr>
              <a:t>Boolean Logic</a:t>
            </a:r>
            <a:endParaRPr lang="en-US" sz="2245" dirty="0"/>
          </a:p>
        </p:txBody>
      </p:sp>
      <p:sp>
        <p:nvSpPr>
          <p:cNvPr id="18" name="Text 13"/>
          <p:cNvSpPr/>
          <p:nvPr/>
        </p:nvSpPr>
        <p:spPr>
          <a:xfrm>
            <a:off x="1462326" y="6348174"/>
            <a:ext cx="6923365" cy="104013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Python's Boolean operators (and, or, not) allow you to combine and negate conditions, providing more flexibility in your control structures.</a:t>
            </a:r>
            <a:endParaRPr lang="en-US" sz="1706" dirty="0"/>
          </a:p>
        </p:txBody>
      </p:sp>
      <p:pic>
        <p:nvPicPr>
          <p:cNvPr id="1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414748" y="2532459"/>
            <a:ext cx="4944785" cy="3164681"/>
          </a:xfrm>
          <a:prstGeom prst="rect">
            <a:avLst/>
          </a:prstGeom>
        </p:spPr>
      </p:pic>
      <p:sp>
        <p:nvSpPr>
          <p:cNvPr id="6" name="Text 1"/>
          <p:cNvSpPr/>
          <p:nvPr/>
        </p:nvSpPr>
        <p:spPr>
          <a:xfrm>
            <a:off x="758309" y="613648"/>
            <a:ext cx="5756077" cy="712708"/>
          </a:xfrm>
          <a:prstGeom prst="rect">
            <a:avLst/>
          </a:prstGeom>
          <a:noFill/>
          <a:ln/>
        </p:spPr>
        <p:txBody>
          <a:bodyPr wrap="none" rtlCol="0" anchor="t"/>
          <a:lstStyle/>
          <a:p>
            <a:pPr indent="0" marL="0">
              <a:lnSpc>
                <a:spcPts val="5612"/>
              </a:lnSpc>
              <a:buNone/>
            </a:pPr>
            <a:r>
              <a:rPr lang="en-US" sz="4489" b="1" dirty="0">
                <a:solidFill>
                  <a:srgbClr val="7068F4"/>
                </a:solidFill>
                <a:latin typeface="Barlow" pitchFamily="34" charset="0"/>
                <a:ea typeface="Barlow" pitchFamily="34" charset="-122"/>
                <a:cs typeface="Barlow" pitchFamily="34" charset="-120"/>
              </a:rPr>
              <a:t>Functions and Modules</a:t>
            </a:r>
            <a:endParaRPr lang="en-US" sz="4489" dirty="0"/>
          </a:p>
        </p:txBody>
      </p:sp>
      <p:sp>
        <p:nvSpPr>
          <p:cNvPr id="7" name="Shape 2"/>
          <p:cNvSpPr/>
          <p:nvPr/>
        </p:nvSpPr>
        <p:spPr>
          <a:xfrm>
            <a:off x="1067991" y="1651278"/>
            <a:ext cx="30480" cy="5964674"/>
          </a:xfrm>
          <a:prstGeom prst="roundRect">
            <a:avLst>
              <a:gd name="adj" fmla="val 639750"/>
            </a:avLst>
          </a:prstGeom>
          <a:solidFill>
            <a:srgbClr val="C1C3D0"/>
          </a:solidFill>
          <a:ln/>
        </p:spPr>
      </p:sp>
      <p:sp>
        <p:nvSpPr>
          <p:cNvPr id="8" name="Shape 3"/>
          <p:cNvSpPr/>
          <p:nvPr/>
        </p:nvSpPr>
        <p:spPr>
          <a:xfrm>
            <a:off x="1296472" y="2123480"/>
            <a:ext cx="758309" cy="30480"/>
          </a:xfrm>
          <a:prstGeom prst="roundRect">
            <a:avLst>
              <a:gd name="adj" fmla="val 639750"/>
            </a:avLst>
          </a:prstGeom>
          <a:solidFill>
            <a:srgbClr val="C1C3D0"/>
          </a:solidFill>
          <a:ln/>
        </p:spPr>
      </p:sp>
      <p:sp>
        <p:nvSpPr>
          <p:cNvPr id="9" name="Shape 4"/>
          <p:cNvSpPr/>
          <p:nvPr/>
        </p:nvSpPr>
        <p:spPr>
          <a:xfrm>
            <a:off x="839510" y="1894999"/>
            <a:ext cx="487442" cy="487442"/>
          </a:xfrm>
          <a:prstGeom prst="roundRect">
            <a:avLst>
              <a:gd name="adj" fmla="val 40004"/>
            </a:avLst>
          </a:prstGeom>
          <a:solidFill>
            <a:srgbClr val="EEEFF5"/>
          </a:solidFill>
          <a:ln/>
        </p:spPr>
      </p:sp>
      <p:sp>
        <p:nvSpPr>
          <p:cNvPr id="10" name="Text 5"/>
          <p:cNvSpPr/>
          <p:nvPr/>
        </p:nvSpPr>
        <p:spPr>
          <a:xfrm>
            <a:off x="1022628" y="1967627"/>
            <a:ext cx="121087" cy="342067"/>
          </a:xfrm>
          <a:prstGeom prst="rect">
            <a:avLst/>
          </a:prstGeom>
          <a:noFill/>
          <a:ln/>
        </p:spPr>
        <p:txBody>
          <a:bodyPr wrap="none" rtlCol="0" anchor="t"/>
          <a:lstStyle/>
          <a:p>
            <a:pPr algn="ctr" indent="0" marL="0">
              <a:lnSpc>
                <a:spcPts val="2694"/>
              </a:lnSpc>
              <a:buNone/>
            </a:pPr>
            <a:r>
              <a:rPr lang="en-US" sz="2694" b="1" dirty="0">
                <a:solidFill>
                  <a:srgbClr val="272525"/>
                </a:solidFill>
                <a:latin typeface="Barlow" pitchFamily="34" charset="0"/>
                <a:ea typeface="Barlow" pitchFamily="34" charset="-122"/>
                <a:cs typeface="Barlow" pitchFamily="34" charset="-120"/>
              </a:rPr>
              <a:t>1</a:t>
            </a:r>
            <a:endParaRPr lang="en-US" sz="2694" dirty="0"/>
          </a:p>
        </p:txBody>
      </p:sp>
      <p:sp>
        <p:nvSpPr>
          <p:cNvPr id="11" name="Text 6"/>
          <p:cNvSpPr/>
          <p:nvPr/>
        </p:nvSpPr>
        <p:spPr>
          <a:xfrm>
            <a:off x="2274808" y="1867853"/>
            <a:ext cx="2850713" cy="356235"/>
          </a:xfrm>
          <a:prstGeom prst="rect">
            <a:avLst/>
          </a:prstGeom>
          <a:noFill/>
          <a:ln/>
        </p:spPr>
        <p:txBody>
          <a:bodyPr wrap="none" rtlCol="0" anchor="t"/>
          <a:lstStyle/>
          <a:p>
            <a:pPr algn="l" indent="0" marL="0">
              <a:lnSpc>
                <a:spcPts val="2806"/>
              </a:lnSpc>
              <a:buNone/>
            </a:pPr>
            <a:r>
              <a:rPr lang="en-US" sz="2245" b="1" dirty="0">
                <a:solidFill>
                  <a:srgbClr val="272525"/>
                </a:solidFill>
                <a:latin typeface="Barlow" pitchFamily="34" charset="0"/>
                <a:ea typeface="Barlow" pitchFamily="34" charset="-122"/>
                <a:cs typeface="Barlow" pitchFamily="34" charset="-120"/>
              </a:rPr>
              <a:t>Functions</a:t>
            </a:r>
            <a:endParaRPr lang="en-US" sz="2245" dirty="0"/>
          </a:p>
        </p:txBody>
      </p:sp>
      <p:sp>
        <p:nvSpPr>
          <p:cNvPr id="12" name="Text 7"/>
          <p:cNvSpPr/>
          <p:nvPr/>
        </p:nvSpPr>
        <p:spPr>
          <a:xfrm>
            <a:off x="2274808" y="2353985"/>
            <a:ext cx="6110883" cy="1040130"/>
          </a:xfrm>
          <a:prstGeom prst="rect">
            <a:avLst/>
          </a:prstGeom>
          <a:noFill/>
          <a:ln/>
        </p:spPr>
        <p:txBody>
          <a:bodyPr wrap="square" rtlCol="0" anchor="t"/>
          <a:lstStyle/>
          <a:p>
            <a:pPr algn="l"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Functions in Python allow you to encapsulate reusable logic, making your code more modular and easier to maintain.</a:t>
            </a:r>
            <a:endParaRPr lang="en-US" sz="1706" dirty="0"/>
          </a:p>
        </p:txBody>
      </p:sp>
      <p:sp>
        <p:nvSpPr>
          <p:cNvPr id="13" name="Shape 8"/>
          <p:cNvSpPr/>
          <p:nvPr/>
        </p:nvSpPr>
        <p:spPr>
          <a:xfrm>
            <a:off x="1296472" y="4299466"/>
            <a:ext cx="758309" cy="30480"/>
          </a:xfrm>
          <a:prstGeom prst="roundRect">
            <a:avLst>
              <a:gd name="adj" fmla="val 639750"/>
            </a:avLst>
          </a:prstGeom>
          <a:solidFill>
            <a:srgbClr val="C1C3D0"/>
          </a:solidFill>
          <a:ln/>
        </p:spPr>
      </p:sp>
      <p:sp>
        <p:nvSpPr>
          <p:cNvPr id="14" name="Shape 9"/>
          <p:cNvSpPr/>
          <p:nvPr/>
        </p:nvSpPr>
        <p:spPr>
          <a:xfrm>
            <a:off x="839510" y="4070985"/>
            <a:ext cx="487442" cy="487442"/>
          </a:xfrm>
          <a:prstGeom prst="roundRect">
            <a:avLst>
              <a:gd name="adj" fmla="val 40004"/>
            </a:avLst>
          </a:prstGeom>
          <a:solidFill>
            <a:srgbClr val="EEEFF5"/>
          </a:solidFill>
          <a:ln/>
        </p:spPr>
      </p:sp>
      <p:sp>
        <p:nvSpPr>
          <p:cNvPr id="15" name="Text 10"/>
          <p:cNvSpPr/>
          <p:nvPr/>
        </p:nvSpPr>
        <p:spPr>
          <a:xfrm>
            <a:off x="987385" y="4143613"/>
            <a:ext cx="191572" cy="342067"/>
          </a:xfrm>
          <a:prstGeom prst="rect">
            <a:avLst/>
          </a:prstGeom>
          <a:noFill/>
          <a:ln/>
        </p:spPr>
        <p:txBody>
          <a:bodyPr wrap="none" rtlCol="0" anchor="t"/>
          <a:lstStyle/>
          <a:p>
            <a:pPr algn="ctr" indent="0" marL="0">
              <a:lnSpc>
                <a:spcPts val="2694"/>
              </a:lnSpc>
              <a:buNone/>
            </a:pPr>
            <a:r>
              <a:rPr lang="en-US" sz="2694" b="1" dirty="0">
                <a:solidFill>
                  <a:srgbClr val="272525"/>
                </a:solidFill>
                <a:latin typeface="Barlow" pitchFamily="34" charset="0"/>
                <a:ea typeface="Barlow" pitchFamily="34" charset="-122"/>
                <a:cs typeface="Barlow" pitchFamily="34" charset="-120"/>
              </a:rPr>
              <a:t>2</a:t>
            </a:r>
            <a:endParaRPr lang="en-US" sz="2694" dirty="0"/>
          </a:p>
        </p:txBody>
      </p:sp>
      <p:sp>
        <p:nvSpPr>
          <p:cNvPr id="16" name="Text 11"/>
          <p:cNvSpPr/>
          <p:nvPr/>
        </p:nvSpPr>
        <p:spPr>
          <a:xfrm>
            <a:off x="2274808" y="4043839"/>
            <a:ext cx="3732014" cy="356235"/>
          </a:xfrm>
          <a:prstGeom prst="rect">
            <a:avLst/>
          </a:prstGeom>
          <a:noFill/>
          <a:ln/>
        </p:spPr>
        <p:txBody>
          <a:bodyPr wrap="none" rtlCol="0" anchor="t"/>
          <a:lstStyle/>
          <a:p>
            <a:pPr algn="l" indent="0" marL="0">
              <a:lnSpc>
                <a:spcPts val="2806"/>
              </a:lnSpc>
              <a:buNone/>
            </a:pPr>
            <a:r>
              <a:rPr lang="en-US" sz="2245" b="1" dirty="0">
                <a:solidFill>
                  <a:srgbClr val="272525"/>
                </a:solidFill>
                <a:latin typeface="Barlow" pitchFamily="34" charset="0"/>
                <a:ea typeface="Barlow" pitchFamily="34" charset="-122"/>
                <a:cs typeface="Barlow" pitchFamily="34" charset="-120"/>
              </a:rPr>
              <a:t>Arguments and Return Values</a:t>
            </a:r>
            <a:endParaRPr lang="en-US" sz="2245" dirty="0"/>
          </a:p>
        </p:txBody>
      </p:sp>
      <p:sp>
        <p:nvSpPr>
          <p:cNvPr id="17" name="Text 12"/>
          <p:cNvSpPr/>
          <p:nvPr/>
        </p:nvSpPr>
        <p:spPr>
          <a:xfrm>
            <a:off x="2274808" y="4529971"/>
            <a:ext cx="6110883" cy="693420"/>
          </a:xfrm>
          <a:prstGeom prst="rect">
            <a:avLst/>
          </a:prstGeom>
          <a:noFill/>
          <a:ln/>
        </p:spPr>
        <p:txBody>
          <a:bodyPr wrap="square" rtlCol="0" anchor="t"/>
          <a:lstStyle/>
          <a:p>
            <a:pPr algn="l"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Functions can take arguments and return values, enabling you to pass data into and out of your functions.</a:t>
            </a:r>
            <a:endParaRPr lang="en-US" sz="1706" dirty="0"/>
          </a:p>
        </p:txBody>
      </p:sp>
      <p:sp>
        <p:nvSpPr>
          <p:cNvPr id="18" name="Shape 13"/>
          <p:cNvSpPr/>
          <p:nvPr/>
        </p:nvSpPr>
        <p:spPr>
          <a:xfrm>
            <a:off x="1296472" y="6128742"/>
            <a:ext cx="758309" cy="30480"/>
          </a:xfrm>
          <a:prstGeom prst="roundRect">
            <a:avLst>
              <a:gd name="adj" fmla="val 639750"/>
            </a:avLst>
          </a:prstGeom>
          <a:solidFill>
            <a:srgbClr val="C1C3D0"/>
          </a:solidFill>
          <a:ln/>
        </p:spPr>
      </p:sp>
      <p:sp>
        <p:nvSpPr>
          <p:cNvPr id="19" name="Shape 14"/>
          <p:cNvSpPr/>
          <p:nvPr/>
        </p:nvSpPr>
        <p:spPr>
          <a:xfrm>
            <a:off x="839510" y="5900261"/>
            <a:ext cx="487442" cy="487442"/>
          </a:xfrm>
          <a:prstGeom prst="roundRect">
            <a:avLst>
              <a:gd name="adj" fmla="val 40004"/>
            </a:avLst>
          </a:prstGeom>
          <a:solidFill>
            <a:srgbClr val="EEEFF5"/>
          </a:solidFill>
          <a:ln/>
        </p:spPr>
      </p:sp>
      <p:sp>
        <p:nvSpPr>
          <p:cNvPr id="20" name="Text 15"/>
          <p:cNvSpPr/>
          <p:nvPr/>
        </p:nvSpPr>
        <p:spPr>
          <a:xfrm>
            <a:off x="990838" y="5972889"/>
            <a:ext cx="184666" cy="342067"/>
          </a:xfrm>
          <a:prstGeom prst="rect">
            <a:avLst/>
          </a:prstGeom>
          <a:noFill/>
          <a:ln/>
        </p:spPr>
        <p:txBody>
          <a:bodyPr wrap="none" rtlCol="0" anchor="t"/>
          <a:lstStyle/>
          <a:p>
            <a:pPr algn="ctr" indent="0" marL="0">
              <a:lnSpc>
                <a:spcPts val="2694"/>
              </a:lnSpc>
              <a:buNone/>
            </a:pPr>
            <a:r>
              <a:rPr lang="en-US" sz="2694" b="1" dirty="0">
                <a:solidFill>
                  <a:srgbClr val="272525"/>
                </a:solidFill>
                <a:latin typeface="Barlow" pitchFamily="34" charset="0"/>
                <a:ea typeface="Barlow" pitchFamily="34" charset="-122"/>
                <a:cs typeface="Barlow" pitchFamily="34" charset="-120"/>
              </a:rPr>
              <a:t>3</a:t>
            </a:r>
            <a:endParaRPr lang="en-US" sz="2694" dirty="0"/>
          </a:p>
        </p:txBody>
      </p:sp>
      <p:sp>
        <p:nvSpPr>
          <p:cNvPr id="21" name="Text 16"/>
          <p:cNvSpPr/>
          <p:nvPr/>
        </p:nvSpPr>
        <p:spPr>
          <a:xfrm>
            <a:off x="2274808" y="5873115"/>
            <a:ext cx="2850713" cy="356235"/>
          </a:xfrm>
          <a:prstGeom prst="rect">
            <a:avLst/>
          </a:prstGeom>
          <a:noFill/>
          <a:ln/>
        </p:spPr>
        <p:txBody>
          <a:bodyPr wrap="none" rtlCol="0" anchor="t"/>
          <a:lstStyle/>
          <a:p>
            <a:pPr algn="l" indent="0" marL="0">
              <a:lnSpc>
                <a:spcPts val="2806"/>
              </a:lnSpc>
              <a:buNone/>
            </a:pPr>
            <a:r>
              <a:rPr lang="en-US" sz="2245" b="1" dirty="0">
                <a:solidFill>
                  <a:srgbClr val="272525"/>
                </a:solidFill>
                <a:latin typeface="Barlow" pitchFamily="34" charset="0"/>
                <a:ea typeface="Barlow" pitchFamily="34" charset="-122"/>
                <a:cs typeface="Barlow" pitchFamily="34" charset="-120"/>
              </a:rPr>
              <a:t>Modules</a:t>
            </a:r>
            <a:endParaRPr lang="en-US" sz="2245" dirty="0"/>
          </a:p>
        </p:txBody>
      </p:sp>
      <p:sp>
        <p:nvSpPr>
          <p:cNvPr id="22" name="Text 17"/>
          <p:cNvSpPr/>
          <p:nvPr/>
        </p:nvSpPr>
        <p:spPr>
          <a:xfrm>
            <a:off x="2274808" y="6359247"/>
            <a:ext cx="6110883" cy="1040130"/>
          </a:xfrm>
          <a:prstGeom prst="rect">
            <a:avLst/>
          </a:prstGeom>
          <a:noFill/>
          <a:ln/>
        </p:spPr>
        <p:txBody>
          <a:bodyPr wrap="square" rtlCol="0" anchor="t"/>
          <a:lstStyle/>
          <a:p>
            <a:pPr algn="l"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Python's module system allows you to organize your code into logical units, making it easier to manage and share your code with others.</a:t>
            </a:r>
            <a:endParaRPr lang="en-US" sz="1706" dirty="0"/>
          </a:p>
        </p:txBody>
      </p:sp>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414748" y="2464475"/>
            <a:ext cx="4944785" cy="3300651"/>
          </a:xfrm>
          <a:prstGeom prst="rect">
            <a:avLst/>
          </a:prstGeom>
        </p:spPr>
      </p:pic>
      <p:sp>
        <p:nvSpPr>
          <p:cNvPr id="6" name="Text 1"/>
          <p:cNvSpPr/>
          <p:nvPr/>
        </p:nvSpPr>
        <p:spPr>
          <a:xfrm>
            <a:off x="758309" y="651867"/>
            <a:ext cx="7627382" cy="1425416"/>
          </a:xfrm>
          <a:prstGeom prst="rect">
            <a:avLst/>
          </a:prstGeom>
          <a:noFill/>
          <a:ln/>
        </p:spPr>
        <p:txBody>
          <a:bodyPr wrap="square" rtlCol="0" anchor="t"/>
          <a:lstStyle/>
          <a:p>
            <a:pPr indent="0" marL="0">
              <a:lnSpc>
                <a:spcPts val="5612"/>
              </a:lnSpc>
              <a:buNone/>
            </a:pPr>
            <a:r>
              <a:rPr lang="en-US" sz="4489" b="1" dirty="0">
                <a:solidFill>
                  <a:srgbClr val="7068F4"/>
                </a:solidFill>
                <a:latin typeface="Barlow" pitchFamily="34" charset="0"/>
                <a:ea typeface="Barlow" pitchFamily="34" charset="-122"/>
                <a:cs typeface="Barlow" pitchFamily="34" charset="-120"/>
              </a:rPr>
              <a:t>Object-Oriented Programming in Python</a:t>
            </a:r>
            <a:endParaRPr lang="en-US" sz="4489" dirty="0"/>
          </a:p>
        </p:txBody>
      </p:sp>
      <p:sp>
        <p:nvSpPr>
          <p:cNvPr id="7" name="Shape 2"/>
          <p:cNvSpPr/>
          <p:nvPr/>
        </p:nvSpPr>
        <p:spPr>
          <a:xfrm>
            <a:off x="758309" y="2402205"/>
            <a:ext cx="3705463" cy="2999542"/>
          </a:xfrm>
          <a:prstGeom prst="roundRect">
            <a:avLst>
              <a:gd name="adj" fmla="val 6501"/>
            </a:avLst>
          </a:prstGeom>
          <a:solidFill>
            <a:srgbClr val="EEEFF5"/>
          </a:solidFill>
          <a:ln/>
        </p:spPr>
      </p:sp>
      <p:sp>
        <p:nvSpPr>
          <p:cNvPr id="8" name="Text 3"/>
          <p:cNvSpPr/>
          <p:nvPr/>
        </p:nvSpPr>
        <p:spPr>
          <a:xfrm>
            <a:off x="974884" y="2618780"/>
            <a:ext cx="2850713" cy="356235"/>
          </a:xfrm>
          <a:prstGeom prst="rect">
            <a:avLst/>
          </a:prstGeom>
          <a:noFill/>
          <a:ln/>
        </p:spPr>
        <p:txBody>
          <a:bodyPr wrap="none" rtlCol="0" anchor="t"/>
          <a:lstStyle/>
          <a:p>
            <a:pPr indent="0" marL="0">
              <a:lnSpc>
                <a:spcPts val="2806"/>
              </a:lnSpc>
              <a:buNone/>
            </a:pPr>
            <a:r>
              <a:rPr lang="en-US" sz="2245" b="1" dirty="0">
                <a:solidFill>
                  <a:srgbClr val="272525"/>
                </a:solidFill>
                <a:latin typeface="Barlow" pitchFamily="34" charset="0"/>
                <a:ea typeface="Barlow" pitchFamily="34" charset="-122"/>
                <a:cs typeface="Barlow" pitchFamily="34" charset="-120"/>
              </a:rPr>
              <a:t>Classes</a:t>
            </a:r>
            <a:endParaRPr lang="en-US" sz="2245" dirty="0"/>
          </a:p>
        </p:txBody>
      </p:sp>
      <p:sp>
        <p:nvSpPr>
          <p:cNvPr id="9" name="Text 4"/>
          <p:cNvSpPr/>
          <p:nvPr/>
        </p:nvSpPr>
        <p:spPr>
          <a:xfrm>
            <a:off x="974884" y="3104912"/>
            <a:ext cx="3272314" cy="208026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Python supports object-oriented programming, allowing you to create custom classes and objects to model real-world entities and concepts.</a:t>
            </a:r>
            <a:endParaRPr lang="en-US" sz="1706" dirty="0"/>
          </a:p>
        </p:txBody>
      </p:sp>
      <p:sp>
        <p:nvSpPr>
          <p:cNvPr id="10" name="Shape 5"/>
          <p:cNvSpPr/>
          <p:nvPr/>
        </p:nvSpPr>
        <p:spPr>
          <a:xfrm>
            <a:off x="4680347" y="2402205"/>
            <a:ext cx="3705463" cy="2999542"/>
          </a:xfrm>
          <a:prstGeom prst="roundRect">
            <a:avLst>
              <a:gd name="adj" fmla="val 6501"/>
            </a:avLst>
          </a:prstGeom>
          <a:solidFill>
            <a:srgbClr val="EEEFF5"/>
          </a:solidFill>
          <a:ln/>
        </p:spPr>
      </p:sp>
      <p:sp>
        <p:nvSpPr>
          <p:cNvPr id="11" name="Text 6"/>
          <p:cNvSpPr/>
          <p:nvPr/>
        </p:nvSpPr>
        <p:spPr>
          <a:xfrm>
            <a:off x="4896922" y="2618780"/>
            <a:ext cx="2850713" cy="356235"/>
          </a:xfrm>
          <a:prstGeom prst="rect">
            <a:avLst/>
          </a:prstGeom>
          <a:noFill/>
          <a:ln/>
        </p:spPr>
        <p:txBody>
          <a:bodyPr wrap="none" rtlCol="0" anchor="t"/>
          <a:lstStyle/>
          <a:p>
            <a:pPr indent="0" marL="0">
              <a:lnSpc>
                <a:spcPts val="2806"/>
              </a:lnSpc>
              <a:buNone/>
            </a:pPr>
            <a:r>
              <a:rPr lang="en-US" sz="2245" b="1" dirty="0">
                <a:solidFill>
                  <a:srgbClr val="272525"/>
                </a:solidFill>
                <a:latin typeface="Barlow" pitchFamily="34" charset="0"/>
                <a:ea typeface="Barlow" pitchFamily="34" charset="-122"/>
                <a:cs typeface="Barlow" pitchFamily="34" charset="-120"/>
              </a:rPr>
              <a:t>Inheritance</a:t>
            </a:r>
            <a:endParaRPr lang="en-US" sz="2245" dirty="0"/>
          </a:p>
        </p:txBody>
      </p:sp>
      <p:sp>
        <p:nvSpPr>
          <p:cNvPr id="12" name="Text 7"/>
          <p:cNvSpPr/>
          <p:nvPr/>
        </p:nvSpPr>
        <p:spPr>
          <a:xfrm>
            <a:off x="4896922" y="3104912"/>
            <a:ext cx="3272314" cy="173355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Python's inheritance feature enables you to create hierarchical relationships between classes, promoting code reuse and modularity.</a:t>
            </a:r>
            <a:endParaRPr lang="en-US" sz="1706" dirty="0"/>
          </a:p>
        </p:txBody>
      </p:sp>
      <p:sp>
        <p:nvSpPr>
          <p:cNvPr id="13" name="Shape 8"/>
          <p:cNvSpPr/>
          <p:nvPr/>
        </p:nvSpPr>
        <p:spPr>
          <a:xfrm>
            <a:off x="758309" y="5618321"/>
            <a:ext cx="7627382" cy="1959412"/>
          </a:xfrm>
          <a:prstGeom prst="roundRect">
            <a:avLst>
              <a:gd name="adj" fmla="val 9952"/>
            </a:avLst>
          </a:prstGeom>
          <a:solidFill>
            <a:srgbClr val="EEEFF5"/>
          </a:solidFill>
          <a:ln/>
        </p:spPr>
      </p:sp>
      <p:sp>
        <p:nvSpPr>
          <p:cNvPr id="14" name="Text 9"/>
          <p:cNvSpPr/>
          <p:nvPr/>
        </p:nvSpPr>
        <p:spPr>
          <a:xfrm>
            <a:off x="974884" y="5834896"/>
            <a:ext cx="2850713" cy="356235"/>
          </a:xfrm>
          <a:prstGeom prst="rect">
            <a:avLst/>
          </a:prstGeom>
          <a:noFill/>
          <a:ln/>
        </p:spPr>
        <p:txBody>
          <a:bodyPr wrap="none" rtlCol="0" anchor="t"/>
          <a:lstStyle/>
          <a:p>
            <a:pPr indent="0" marL="0">
              <a:lnSpc>
                <a:spcPts val="2806"/>
              </a:lnSpc>
              <a:buNone/>
            </a:pPr>
            <a:r>
              <a:rPr lang="en-US" sz="2245" b="1" dirty="0">
                <a:solidFill>
                  <a:srgbClr val="272525"/>
                </a:solidFill>
                <a:latin typeface="Barlow" pitchFamily="34" charset="0"/>
                <a:ea typeface="Barlow" pitchFamily="34" charset="-122"/>
                <a:cs typeface="Barlow" pitchFamily="34" charset="-120"/>
              </a:rPr>
              <a:t>Encapsulation</a:t>
            </a:r>
            <a:endParaRPr lang="en-US" sz="2245" dirty="0"/>
          </a:p>
        </p:txBody>
      </p:sp>
      <p:sp>
        <p:nvSpPr>
          <p:cNvPr id="15" name="Text 10"/>
          <p:cNvSpPr/>
          <p:nvPr/>
        </p:nvSpPr>
        <p:spPr>
          <a:xfrm>
            <a:off x="974884" y="6321028"/>
            <a:ext cx="7194233" cy="104013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Python provides mechanisms for data encapsulation, such as public, private, and protected access modifiers, to control the visibility and accessibility of class members.</a:t>
            </a:r>
            <a:endParaRPr lang="en-US" sz="1706" dirty="0"/>
          </a:p>
        </p:txBody>
      </p:sp>
      <p:pic>
        <p:nvPicPr>
          <p:cNvPr id="16"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14193" y="2787015"/>
            <a:ext cx="5057894" cy="2655451"/>
          </a:xfrm>
          <a:prstGeom prst="rect">
            <a:avLst/>
          </a:prstGeom>
        </p:spPr>
      </p:pic>
      <p:sp>
        <p:nvSpPr>
          <p:cNvPr id="6" name="Text 1"/>
          <p:cNvSpPr/>
          <p:nvPr/>
        </p:nvSpPr>
        <p:spPr>
          <a:xfrm>
            <a:off x="6086356" y="890468"/>
            <a:ext cx="6185654" cy="563880"/>
          </a:xfrm>
          <a:prstGeom prst="rect">
            <a:avLst/>
          </a:prstGeom>
          <a:noFill/>
          <a:ln/>
        </p:spPr>
        <p:txBody>
          <a:bodyPr wrap="none" rtlCol="0" anchor="t"/>
          <a:lstStyle/>
          <a:p>
            <a:pPr indent="0" marL="0">
              <a:lnSpc>
                <a:spcPts val="4440"/>
              </a:lnSpc>
              <a:buNone/>
            </a:pPr>
            <a:r>
              <a:rPr lang="en-US" sz="3552" b="1" dirty="0">
                <a:solidFill>
                  <a:srgbClr val="7068F4"/>
                </a:solidFill>
                <a:latin typeface="Barlow" pitchFamily="34" charset="0"/>
                <a:ea typeface="Barlow" pitchFamily="34" charset="-122"/>
                <a:cs typeface="Barlow" pitchFamily="34" charset="-120"/>
              </a:rPr>
              <a:t>File I/O and Exception Handling</a:t>
            </a:r>
            <a:endParaRPr lang="en-US" sz="3552" dirty="0"/>
          </a:p>
        </p:txBody>
      </p:sp>
      <p:pic>
        <p:nvPicPr>
          <p:cNvPr id="7" name="Image 3" descr="preencoded.png">    </p:cNvPr>
          <p:cNvPicPr>
            <a:picLocks noChangeAspect="1"/>
          </p:cNvPicPr>
          <p:nvPr/>
        </p:nvPicPr>
        <p:blipFill>
          <a:blip r:embed="rId4"/>
          <a:stretch>
            <a:fillRect/>
          </a:stretch>
        </p:blipFill>
        <p:spPr>
          <a:xfrm>
            <a:off x="6086356" y="1711404"/>
            <a:ext cx="428506" cy="428506"/>
          </a:xfrm>
          <a:prstGeom prst="rect">
            <a:avLst/>
          </a:prstGeom>
        </p:spPr>
      </p:pic>
      <p:sp>
        <p:nvSpPr>
          <p:cNvPr id="8" name="Text 2"/>
          <p:cNvSpPr/>
          <p:nvPr/>
        </p:nvSpPr>
        <p:spPr>
          <a:xfrm>
            <a:off x="6086356" y="2311241"/>
            <a:ext cx="2255520" cy="281821"/>
          </a:xfrm>
          <a:prstGeom prst="rect">
            <a:avLst/>
          </a:prstGeom>
          <a:noFill/>
          <a:ln/>
        </p:spPr>
        <p:txBody>
          <a:bodyPr wrap="none" rtlCol="0" anchor="t"/>
          <a:lstStyle/>
          <a:p>
            <a:pPr algn="l" indent="0" marL="0">
              <a:lnSpc>
                <a:spcPts val="2220"/>
              </a:lnSpc>
              <a:buNone/>
            </a:pPr>
            <a:r>
              <a:rPr lang="en-US" sz="1776" b="1" dirty="0">
                <a:solidFill>
                  <a:srgbClr val="272525"/>
                </a:solidFill>
                <a:latin typeface="Barlow" pitchFamily="34" charset="0"/>
                <a:ea typeface="Barlow" pitchFamily="34" charset="-122"/>
                <a:cs typeface="Barlow" pitchFamily="34" charset="-120"/>
              </a:rPr>
              <a:t>File I/O</a:t>
            </a:r>
            <a:endParaRPr lang="en-US" sz="1776" dirty="0"/>
          </a:p>
        </p:txBody>
      </p:sp>
      <p:sp>
        <p:nvSpPr>
          <p:cNvPr id="9" name="Text 3"/>
          <p:cNvSpPr/>
          <p:nvPr/>
        </p:nvSpPr>
        <p:spPr>
          <a:xfrm>
            <a:off x="6086356" y="2695813"/>
            <a:ext cx="7944088" cy="548640"/>
          </a:xfrm>
          <a:prstGeom prst="rect">
            <a:avLst/>
          </a:prstGeom>
          <a:noFill/>
          <a:ln/>
        </p:spPr>
        <p:txBody>
          <a:bodyPr wrap="square" rtlCol="0" anchor="t"/>
          <a:lstStyle/>
          <a:p>
            <a:pPr algn="l" indent="0" marL="0">
              <a:lnSpc>
                <a:spcPts val="2160"/>
              </a:lnSpc>
              <a:buNone/>
            </a:pPr>
            <a:r>
              <a:rPr lang="en-US" sz="1350" dirty="0">
                <a:solidFill>
                  <a:srgbClr val="272525"/>
                </a:solidFill>
                <a:latin typeface="Montserrat" pitchFamily="34" charset="0"/>
                <a:ea typeface="Montserrat" pitchFamily="34" charset="-122"/>
                <a:cs typeface="Montserrat" pitchFamily="34" charset="-120"/>
              </a:rPr>
              <a:t>Python offers powerful file handling capabilities, allowing you to read, write, and manipulate data stored in various file formats.</a:t>
            </a:r>
            <a:endParaRPr lang="en-US" sz="1350" dirty="0"/>
          </a:p>
        </p:txBody>
      </p:sp>
      <p:pic>
        <p:nvPicPr>
          <p:cNvPr id="10" name="Image 4" descr="preencoded.png">    </p:cNvPr>
          <p:cNvPicPr>
            <a:picLocks noChangeAspect="1"/>
          </p:cNvPicPr>
          <p:nvPr/>
        </p:nvPicPr>
        <p:blipFill>
          <a:blip r:embed="rId5"/>
          <a:stretch>
            <a:fillRect/>
          </a:stretch>
        </p:blipFill>
        <p:spPr>
          <a:xfrm>
            <a:off x="6086356" y="3758684"/>
            <a:ext cx="428506" cy="428506"/>
          </a:xfrm>
          <a:prstGeom prst="rect">
            <a:avLst/>
          </a:prstGeom>
        </p:spPr>
      </p:pic>
      <p:sp>
        <p:nvSpPr>
          <p:cNvPr id="11" name="Text 4"/>
          <p:cNvSpPr/>
          <p:nvPr/>
        </p:nvSpPr>
        <p:spPr>
          <a:xfrm>
            <a:off x="6086356" y="4358521"/>
            <a:ext cx="2255520" cy="281821"/>
          </a:xfrm>
          <a:prstGeom prst="rect">
            <a:avLst/>
          </a:prstGeom>
          <a:noFill/>
          <a:ln/>
        </p:spPr>
        <p:txBody>
          <a:bodyPr wrap="none" rtlCol="0" anchor="t"/>
          <a:lstStyle/>
          <a:p>
            <a:pPr algn="l" indent="0" marL="0">
              <a:lnSpc>
                <a:spcPts val="2220"/>
              </a:lnSpc>
              <a:buNone/>
            </a:pPr>
            <a:r>
              <a:rPr lang="en-US" sz="1776" b="1" dirty="0">
                <a:solidFill>
                  <a:srgbClr val="272525"/>
                </a:solidFill>
                <a:latin typeface="Barlow" pitchFamily="34" charset="0"/>
                <a:ea typeface="Barlow" pitchFamily="34" charset="-122"/>
                <a:cs typeface="Barlow" pitchFamily="34" charset="-120"/>
              </a:rPr>
              <a:t>Exception Handling</a:t>
            </a:r>
            <a:endParaRPr lang="en-US" sz="1776" dirty="0"/>
          </a:p>
        </p:txBody>
      </p:sp>
      <p:sp>
        <p:nvSpPr>
          <p:cNvPr id="12" name="Text 5"/>
          <p:cNvSpPr/>
          <p:nvPr/>
        </p:nvSpPr>
        <p:spPr>
          <a:xfrm>
            <a:off x="6086356" y="4743093"/>
            <a:ext cx="7944088" cy="548640"/>
          </a:xfrm>
          <a:prstGeom prst="rect">
            <a:avLst/>
          </a:prstGeom>
          <a:noFill/>
          <a:ln/>
        </p:spPr>
        <p:txBody>
          <a:bodyPr wrap="square" rtlCol="0" anchor="t"/>
          <a:lstStyle/>
          <a:p>
            <a:pPr algn="l" indent="0" marL="0">
              <a:lnSpc>
                <a:spcPts val="2160"/>
              </a:lnSpc>
              <a:buNone/>
            </a:pPr>
            <a:r>
              <a:rPr lang="en-US" sz="1350" dirty="0">
                <a:solidFill>
                  <a:srgbClr val="272525"/>
                </a:solidFill>
                <a:latin typeface="Montserrat" pitchFamily="34" charset="0"/>
                <a:ea typeface="Montserrat" pitchFamily="34" charset="-122"/>
                <a:cs typeface="Montserrat" pitchFamily="34" charset="-120"/>
              </a:rPr>
              <a:t>Python's exception handling system enables you to anticipate and gracefully handle errors that may occur during program execution.</a:t>
            </a:r>
            <a:endParaRPr lang="en-US" sz="1350" dirty="0"/>
          </a:p>
        </p:txBody>
      </p:sp>
      <p:pic>
        <p:nvPicPr>
          <p:cNvPr id="13" name="Image 5" descr="preencoded.png">    </p:cNvPr>
          <p:cNvPicPr>
            <a:picLocks noChangeAspect="1"/>
          </p:cNvPicPr>
          <p:nvPr/>
        </p:nvPicPr>
        <p:blipFill>
          <a:blip r:embed="rId6"/>
          <a:stretch>
            <a:fillRect/>
          </a:stretch>
        </p:blipFill>
        <p:spPr>
          <a:xfrm>
            <a:off x="6086356" y="5805964"/>
            <a:ext cx="428506" cy="428506"/>
          </a:xfrm>
          <a:prstGeom prst="rect">
            <a:avLst/>
          </a:prstGeom>
        </p:spPr>
      </p:pic>
      <p:sp>
        <p:nvSpPr>
          <p:cNvPr id="14" name="Text 6"/>
          <p:cNvSpPr/>
          <p:nvPr/>
        </p:nvSpPr>
        <p:spPr>
          <a:xfrm>
            <a:off x="6086356" y="6405801"/>
            <a:ext cx="2255520" cy="281821"/>
          </a:xfrm>
          <a:prstGeom prst="rect">
            <a:avLst/>
          </a:prstGeom>
          <a:noFill/>
          <a:ln/>
        </p:spPr>
        <p:txBody>
          <a:bodyPr wrap="none" rtlCol="0" anchor="t"/>
          <a:lstStyle/>
          <a:p>
            <a:pPr algn="l" indent="0" marL="0">
              <a:lnSpc>
                <a:spcPts val="2220"/>
              </a:lnSpc>
              <a:buNone/>
            </a:pPr>
            <a:r>
              <a:rPr lang="en-US" sz="1776" b="1" dirty="0">
                <a:solidFill>
                  <a:srgbClr val="272525"/>
                </a:solidFill>
                <a:latin typeface="Barlow" pitchFamily="34" charset="0"/>
                <a:ea typeface="Barlow" pitchFamily="34" charset="-122"/>
                <a:cs typeface="Barlow" pitchFamily="34" charset="-120"/>
              </a:rPr>
              <a:t>Logs and Debugging</a:t>
            </a:r>
            <a:endParaRPr lang="en-US" sz="1776" dirty="0"/>
          </a:p>
        </p:txBody>
      </p:sp>
      <p:sp>
        <p:nvSpPr>
          <p:cNvPr id="15" name="Text 7"/>
          <p:cNvSpPr/>
          <p:nvPr/>
        </p:nvSpPr>
        <p:spPr>
          <a:xfrm>
            <a:off x="6086356" y="6790373"/>
            <a:ext cx="7944088" cy="548640"/>
          </a:xfrm>
          <a:prstGeom prst="rect">
            <a:avLst/>
          </a:prstGeom>
          <a:noFill/>
          <a:ln/>
        </p:spPr>
        <p:txBody>
          <a:bodyPr wrap="square" rtlCol="0" anchor="t"/>
          <a:lstStyle/>
          <a:p>
            <a:pPr algn="l" indent="0" marL="0">
              <a:lnSpc>
                <a:spcPts val="2160"/>
              </a:lnSpc>
              <a:buNone/>
            </a:pPr>
            <a:r>
              <a:rPr lang="en-US" sz="1350" dirty="0">
                <a:solidFill>
                  <a:srgbClr val="272525"/>
                </a:solidFill>
                <a:latin typeface="Montserrat" pitchFamily="34" charset="0"/>
                <a:ea typeface="Montserrat" pitchFamily="34" charset="-122"/>
                <a:cs typeface="Montserrat" pitchFamily="34" charset="-120"/>
              </a:rPr>
              <a:t>Python provides tools and libraries for logging and debugging, which are essential for developing, testing, and maintaining robust applications.</a:t>
            </a:r>
            <a:endParaRPr lang="en-US" sz="1350" dirty="0"/>
          </a:p>
        </p:txBody>
      </p:sp>
      <p:pic>
        <p:nvPicPr>
          <p:cNvPr id="16"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708196"/>
          </a:xfrm>
          <a:prstGeom prst="rect">
            <a:avLst/>
          </a:prstGeom>
        </p:spPr>
      </p:pic>
      <p:sp>
        <p:nvSpPr>
          <p:cNvPr id="5" name="Text 1"/>
          <p:cNvSpPr/>
          <p:nvPr/>
        </p:nvSpPr>
        <p:spPr>
          <a:xfrm>
            <a:off x="758309" y="3309580"/>
            <a:ext cx="8462129" cy="712708"/>
          </a:xfrm>
          <a:prstGeom prst="rect">
            <a:avLst/>
          </a:prstGeom>
          <a:noFill/>
          <a:ln/>
        </p:spPr>
        <p:txBody>
          <a:bodyPr wrap="none" rtlCol="0" anchor="t"/>
          <a:lstStyle/>
          <a:p>
            <a:pPr indent="0" marL="0">
              <a:lnSpc>
                <a:spcPts val="5612"/>
              </a:lnSpc>
              <a:buNone/>
            </a:pPr>
            <a:r>
              <a:rPr lang="en-US" sz="4489" b="1" dirty="0">
                <a:solidFill>
                  <a:srgbClr val="7068F4"/>
                </a:solidFill>
                <a:latin typeface="Barlow" pitchFamily="34" charset="0"/>
                <a:ea typeface="Barlow" pitchFamily="34" charset="-122"/>
                <a:cs typeface="Barlow" pitchFamily="34" charset="-120"/>
              </a:rPr>
              <a:t>Python Libraries and Frameworks</a:t>
            </a:r>
            <a:endParaRPr lang="en-US" sz="4489" dirty="0"/>
          </a:p>
        </p:txBody>
      </p:sp>
      <p:pic>
        <p:nvPicPr>
          <p:cNvPr id="6" name="Image 2" descr="preencoded.png">    </p:cNvPr>
          <p:cNvPicPr>
            <a:picLocks noChangeAspect="1"/>
          </p:cNvPicPr>
          <p:nvPr/>
        </p:nvPicPr>
        <p:blipFill>
          <a:blip r:embed="rId3"/>
          <a:stretch>
            <a:fillRect/>
          </a:stretch>
        </p:blipFill>
        <p:spPr>
          <a:xfrm>
            <a:off x="758309" y="4347210"/>
            <a:ext cx="4371261" cy="866537"/>
          </a:xfrm>
          <a:prstGeom prst="rect">
            <a:avLst/>
          </a:prstGeom>
        </p:spPr>
      </p:pic>
      <p:sp>
        <p:nvSpPr>
          <p:cNvPr id="7" name="Text 2"/>
          <p:cNvSpPr/>
          <p:nvPr/>
        </p:nvSpPr>
        <p:spPr>
          <a:xfrm>
            <a:off x="974884" y="5538668"/>
            <a:ext cx="2850713" cy="356235"/>
          </a:xfrm>
          <a:prstGeom prst="rect">
            <a:avLst/>
          </a:prstGeom>
          <a:noFill/>
          <a:ln/>
        </p:spPr>
        <p:txBody>
          <a:bodyPr wrap="none" rtlCol="0" anchor="t"/>
          <a:lstStyle/>
          <a:p>
            <a:pPr algn="l" indent="0" marL="0">
              <a:lnSpc>
                <a:spcPts val="2806"/>
              </a:lnSpc>
              <a:buNone/>
            </a:pPr>
            <a:r>
              <a:rPr lang="en-US" sz="2245" b="1" dirty="0">
                <a:solidFill>
                  <a:srgbClr val="272525"/>
                </a:solidFill>
                <a:latin typeface="Barlow" pitchFamily="34" charset="0"/>
                <a:ea typeface="Barlow" pitchFamily="34" charset="-122"/>
                <a:cs typeface="Barlow" pitchFamily="34" charset="-120"/>
              </a:rPr>
              <a:t>NumPy and SciPy</a:t>
            </a:r>
            <a:endParaRPr lang="en-US" sz="2245" dirty="0"/>
          </a:p>
        </p:txBody>
      </p:sp>
      <p:sp>
        <p:nvSpPr>
          <p:cNvPr id="8" name="Text 3"/>
          <p:cNvSpPr/>
          <p:nvPr/>
        </p:nvSpPr>
        <p:spPr>
          <a:xfrm>
            <a:off x="974884" y="6024801"/>
            <a:ext cx="3938111" cy="1386840"/>
          </a:xfrm>
          <a:prstGeom prst="rect">
            <a:avLst/>
          </a:prstGeom>
          <a:noFill/>
          <a:ln/>
        </p:spPr>
        <p:txBody>
          <a:bodyPr wrap="square" rtlCol="0" anchor="t"/>
          <a:lstStyle/>
          <a:p>
            <a:pPr algn="l"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These libraries provide powerful tools for scientific computing, including numerical operations, linear algebra, and data analysis.</a:t>
            </a:r>
            <a:endParaRPr lang="en-US" sz="1706" dirty="0"/>
          </a:p>
        </p:txBody>
      </p:sp>
      <p:pic>
        <p:nvPicPr>
          <p:cNvPr id="9" name="Image 3" descr="preencoded.png">    </p:cNvPr>
          <p:cNvPicPr>
            <a:picLocks noChangeAspect="1"/>
          </p:cNvPicPr>
          <p:nvPr/>
        </p:nvPicPr>
        <p:blipFill>
          <a:blip r:embed="rId4"/>
          <a:stretch>
            <a:fillRect/>
          </a:stretch>
        </p:blipFill>
        <p:spPr>
          <a:xfrm>
            <a:off x="5129570" y="4347210"/>
            <a:ext cx="4371261" cy="866537"/>
          </a:xfrm>
          <a:prstGeom prst="rect">
            <a:avLst/>
          </a:prstGeom>
        </p:spPr>
      </p:pic>
      <p:sp>
        <p:nvSpPr>
          <p:cNvPr id="10" name="Text 4"/>
          <p:cNvSpPr/>
          <p:nvPr/>
        </p:nvSpPr>
        <p:spPr>
          <a:xfrm>
            <a:off x="5346144" y="5538668"/>
            <a:ext cx="2850713" cy="356235"/>
          </a:xfrm>
          <a:prstGeom prst="rect">
            <a:avLst/>
          </a:prstGeom>
          <a:noFill/>
          <a:ln/>
        </p:spPr>
        <p:txBody>
          <a:bodyPr wrap="none" rtlCol="0" anchor="t"/>
          <a:lstStyle/>
          <a:p>
            <a:pPr algn="l" indent="0" marL="0">
              <a:lnSpc>
                <a:spcPts val="2806"/>
              </a:lnSpc>
              <a:buNone/>
            </a:pPr>
            <a:r>
              <a:rPr lang="en-US" sz="2245" b="1" dirty="0">
                <a:solidFill>
                  <a:srgbClr val="272525"/>
                </a:solidFill>
                <a:latin typeface="Barlow" pitchFamily="34" charset="0"/>
                <a:ea typeface="Barlow" pitchFamily="34" charset="-122"/>
                <a:cs typeface="Barlow" pitchFamily="34" charset="-120"/>
              </a:rPr>
              <a:t>Django and Flask</a:t>
            </a:r>
            <a:endParaRPr lang="en-US" sz="2245" dirty="0"/>
          </a:p>
        </p:txBody>
      </p:sp>
      <p:sp>
        <p:nvSpPr>
          <p:cNvPr id="11" name="Text 5"/>
          <p:cNvSpPr/>
          <p:nvPr/>
        </p:nvSpPr>
        <p:spPr>
          <a:xfrm>
            <a:off x="5346144" y="6024801"/>
            <a:ext cx="3938111" cy="1386840"/>
          </a:xfrm>
          <a:prstGeom prst="rect">
            <a:avLst/>
          </a:prstGeom>
          <a:noFill/>
          <a:ln/>
        </p:spPr>
        <p:txBody>
          <a:bodyPr wrap="square" rtlCol="0" anchor="t"/>
          <a:lstStyle/>
          <a:p>
            <a:pPr algn="l"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These web development frameworks simplify the process of building robust and scalable web applications in Python.</a:t>
            </a:r>
            <a:endParaRPr lang="en-US" sz="1706" dirty="0"/>
          </a:p>
        </p:txBody>
      </p:sp>
      <p:pic>
        <p:nvPicPr>
          <p:cNvPr id="12" name="Image 4" descr="preencoded.png">    </p:cNvPr>
          <p:cNvPicPr>
            <a:picLocks noChangeAspect="1"/>
          </p:cNvPicPr>
          <p:nvPr/>
        </p:nvPicPr>
        <p:blipFill>
          <a:blip r:embed="rId5"/>
          <a:stretch>
            <a:fillRect/>
          </a:stretch>
        </p:blipFill>
        <p:spPr>
          <a:xfrm>
            <a:off x="9500830" y="4347210"/>
            <a:ext cx="4371261" cy="866537"/>
          </a:xfrm>
          <a:prstGeom prst="rect">
            <a:avLst/>
          </a:prstGeom>
        </p:spPr>
      </p:pic>
      <p:sp>
        <p:nvSpPr>
          <p:cNvPr id="13" name="Text 6"/>
          <p:cNvSpPr/>
          <p:nvPr/>
        </p:nvSpPr>
        <p:spPr>
          <a:xfrm>
            <a:off x="9717405" y="5538668"/>
            <a:ext cx="3079313" cy="356235"/>
          </a:xfrm>
          <a:prstGeom prst="rect">
            <a:avLst/>
          </a:prstGeom>
          <a:noFill/>
          <a:ln/>
        </p:spPr>
        <p:txBody>
          <a:bodyPr wrap="none" rtlCol="0" anchor="t"/>
          <a:lstStyle/>
          <a:p>
            <a:pPr algn="l" indent="0" marL="0">
              <a:lnSpc>
                <a:spcPts val="2806"/>
              </a:lnSpc>
              <a:buNone/>
            </a:pPr>
            <a:r>
              <a:rPr lang="en-US" sz="2245" b="1" dirty="0">
                <a:solidFill>
                  <a:srgbClr val="272525"/>
                </a:solidFill>
                <a:latin typeface="Barlow" pitchFamily="34" charset="0"/>
                <a:ea typeface="Barlow" pitchFamily="34" charset="-122"/>
                <a:cs typeface="Barlow" pitchFamily="34" charset="-120"/>
              </a:rPr>
              <a:t>TensorFlow and PyTorch</a:t>
            </a:r>
            <a:endParaRPr lang="en-US" sz="2245" dirty="0"/>
          </a:p>
        </p:txBody>
      </p:sp>
      <p:sp>
        <p:nvSpPr>
          <p:cNvPr id="14" name="Text 7"/>
          <p:cNvSpPr/>
          <p:nvPr/>
        </p:nvSpPr>
        <p:spPr>
          <a:xfrm>
            <a:off x="9717405" y="6024801"/>
            <a:ext cx="3938111" cy="1386840"/>
          </a:xfrm>
          <a:prstGeom prst="rect">
            <a:avLst/>
          </a:prstGeom>
          <a:noFill/>
          <a:ln/>
        </p:spPr>
        <p:txBody>
          <a:bodyPr wrap="square" rtlCol="0" anchor="t"/>
          <a:lstStyle/>
          <a:p>
            <a:pPr algn="l"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These machine learning libraries enable you to build and deploy sophisticated artificial intelligence and deep learning models.</a:t>
            </a:r>
            <a:endParaRPr lang="en-US" sz="1706"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57717" y="2428518"/>
            <a:ext cx="5058847" cy="3372564"/>
          </a:xfrm>
          <a:prstGeom prst="rect">
            <a:avLst/>
          </a:prstGeom>
        </p:spPr>
      </p:pic>
      <p:sp>
        <p:nvSpPr>
          <p:cNvPr id="6" name="Text 1"/>
          <p:cNvSpPr/>
          <p:nvPr/>
        </p:nvSpPr>
        <p:spPr>
          <a:xfrm>
            <a:off x="598646" y="1424345"/>
            <a:ext cx="5320665" cy="562689"/>
          </a:xfrm>
          <a:prstGeom prst="rect">
            <a:avLst/>
          </a:prstGeom>
          <a:noFill/>
          <a:ln/>
        </p:spPr>
        <p:txBody>
          <a:bodyPr wrap="none" rtlCol="0" anchor="t"/>
          <a:lstStyle/>
          <a:p>
            <a:pPr indent="0" marL="0">
              <a:lnSpc>
                <a:spcPts val="4430"/>
              </a:lnSpc>
              <a:buNone/>
            </a:pPr>
            <a:r>
              <a:rPr lang="en-US" sz="3544" b="1" dirty="0">
                <a:solidFill>
                  <a:srgbClr val="7068F4"/>
                </a:solidFill>
                <a:latin typeface="Barlow" pitchFamily="34" charset="0"/>
                <a:ea typeface="Barlow" pitchFamily="34" charset="-122"/>
                <a:cs typeface="Barlow" pitchFamily="34" charset="-120"/>
              </a:rPr>
              <a:t>Conclusion and Next Steps</a:t>
            </a:r>
            <a:endParaRPr lang="en-US" sz="3544" dirty="0"/>
          </a:p>
        </p:txBody>
      </p:sp>
      <p:sp>
        <p:nvSpPr>
          <p:cNvPr id="7" name="Shape 2"/>
          <p:cNvSpPr/>
          <p:nvPr/>
        </p:nvSpPr>
        <p:spPr>
          <a:xfrm>
            <a:off x="598646" y="2243495"/>
            <a:ext cx="7946708" cy="4561642"/>
          </a:xfrm>
          <a:prstGeom prst="roundRect">
            <a:avLst>
              <a:gd name="adj" fmla="val 3375"/>
            </a:avLst>
          </a:prstGeom>
          <a:noFill/>
          <a:ln w="7620">
            <a:solidFill>
              <a:srgbClr val="000000">
                <a:alpha val="8000"/>
              </a:srgbClr>
            </a:solidFill>
            <a:prstDash val="solid"/>
          </a:ln>
        </p:spPr>
      </p:sp>
      <p:sp>
        <p:nvSpPr>
          <p:cNvPr id="8" name="Shape 3"/>
          <p:cNvSpPr/>
          <p:nvPr/>
        </p:nvSpPr>
        <p:spPr>
          <a:xfrm>
            <a:off x="606266" y="2251115"/>
            <a:ext cx="7931468" cy="2136338"/>
          </a:xfrm>
          <a:prstGeom prst="rect">
            <a:avLst/>
          </a:prstGeom>
          <a:solidFill>
            <a:srgbClr val="FFFFFF">
              <a:alpha val="4000"/>
            </a:srgbClr>
          </a:solidFill>
          <a:ln/>
        </p:spPr>
      </p:sp>
      <p:sp>
        <p:nvSpPr>
          <p:cNvPr id="9" name="Text 4"/>
          <p:cNvSpPr/>
          <p:nvPr/>
        </p:nvSpPr>
        <p:spPr>
          <a:xfrm>
            <a:off x="777240" y="2361248"/>
            <a:ext cx="3619976" cy="273725"/>
          </a:xfrm>
          <a:prstGeom prst="rect">
            <a:avLst/>
          </a:prstGeom>
          <a:noFill/>
          <a:ln/>
        </p:spPr>
        <p:txBody>
          <a:bodyPr wrap="none" rtlCol="0" anchor="t"/>
          <a:lstStyle/>
          <a:p>
            <a:pPr indent="0" marL="0">
              <a:lnSpc>
                <a:spcPts val="2155"/>
              </a:lnSpc>
              <a:buNone/>
            </a:pPr>
            <a:r>
              <a:rPr lang="en-US" sz="1347" dirty="0">
                <a:solidFill>
                  <a:srgbClr val="272525"/>
                </a:solidFill>
                <a:latin typeface="Montserrat" pitchFamily="34" charset="0"/>
                <a:ea typeface="Montserrat" pitchFamily="34" charset="-122"/>
                <a:cs typeface="Montserrat" pitchFamily="34" charset="-120"/>
              </a:rPr>
              <a:t>Conclusion</a:t>
            </a:r>
            <a:endParaRPr lang="en-US" sz="1347" dirty="0"/>
          </a:p>
        </p:txBody>
      </p:sp>
      <p:sp>
        <p:nvSpPr>
          <p:cNvPr id="10" name="Text 5"/>
          <p:cNvSpPr/>
          <p:nvPr/>
        </p:nvSpPr>
        <p:spPr>
          <a:xfrm>
            <a:off x="4746784" y="2361248"/>
            <a:ext cx="3619976" cy="1916073"/>
          </a:xfrm>
          <a:prstGeom prst="rect">
            <a:avLst/>
          </a:prstGeom>
          <a:noFill/>
          <a:ln/>
        </p:spPr>
        <p:txBody>
          <a:bodyPr wrap="square" rtlCol="0" anchor="t"/>
          <a:lstStyle/>
          <a:p>
            <a:pPr indent="0" marL="0">
              <a:lnSpc>
                <a:spcPts val="2155"/>
              </a:lnSpc>
              <a:buNone/>
            </a:pPr>
            <a:r>
              <a:rPr lang="en-US" sz="1347" dirty="0">
                <a:solidFill>
                  <a:srgbClr val="272525"/>
                </a:solidFill>
                <a:latin typeface="Montserrat" pitchFamily="34" charset="0"/>
                <a:ea typeface="Montserrat" pitchFamily="34" charset="-122"/>
                <a:cs typeface="Montserrat" pitchFamily="34" charset="-120"/>
              </a:rPr>
              <a:t>Python is a versatile and powerful programming language that is widely used in various industries. Its simplicity, readability, and extensive ecosystem of libraries and frameworks make it an excellent choice for both beginners and experienced developers.</a:t>
            </a:r>
            <a:endParaRPr lang="en-US" sz="1347" dirty="0"/>
          </a:p>
        </p:txBody>
      </p:sp>
      <p:sp>
        <p:nvSpPr>
          <p:cNvPr id="11" name="Shape 6"/>
          <p:cNvSpPr/>
          <p:nvPr/>
        </p:nvSpPr>
        <p:spPr>
          <a:xfrm>
            <a:off x="606266" y="4387453"/>
            <a:ext cx="7931468" cy="2410063"/>
          </a:xfrm>
          <a:prstGeom prst="rect">
            <a:avLst/>
          </a:prstGeom>
          <a:solidFill>
            <a:srgbClr val="000000">
              <a:alpha val="4000"/>
            </a:srgbClr>
          </a:solidFill>
          <a:ln/>
        </p:spPr>
      </p:sp>
      <p:sp>
        <p:nvSpPr>
          <p:cNvPr id="12" name="Text 7"/>
          <p:cNvSpPr/>
          <p:nvPr/>
        </p:nvSpPr>
        <p:spPr>
          <a:xfrm>
            <a:off x="777240" y="4497586"/>
            <a:ext cx="3619976" cy="273725"/>
          </a:xfrm>
          <a:prstGeom prst="rect">
            <a:avLst/>
          </a:prstGeom>
          <a:noFill/>
          <a:ln/>
        </p:spPr>
        <p:txBody>
          <a:bodyPr wrap="none" rtlCol="0" anchor="t"/>
          <a:lstStyle/>
          <a:p>
            <a:pPr indent="0" marL="0">
              <a:lnSpc>
                <a:spcPts val="2155"/>
              </a:lnSpc>
              <a:buNone/>
            </a:pPr>
            <a:r>
              <a:rPr lang="en-US" sz="1347" dirty="0">
                <a:solidFill>
                  <a:srgbClr val="272525"/>
                </a:solidFill>
                <a:latin typeface="Montserrat" pitchFamily="34" charset="0"/>
                <a:ea typeface="Montserrat" pitchFamily="34" charset="-122"/>
                <a:cs typeface="Montserrat" pitchFamily="34" charset="-120"/>
              </a:rPr>
              <a:t>Next Steps</a:t>
            </a:r>
            <a:endParaRPr lang="en-US" sz="1347" dirty="0"/>
          </a:p>
        </p:txBody>
      </p:sp>
      <p:sp>
        <p:nvSpPr>
          <p:cNvPr id="13" name="Text 8"/>
          <p:cNvSpPr/>
          <p:nvPr/>
        </p:nvSpPr>
        <p:spPr>
          <a:xfrm>
            <a:off x="4746784" y="4497586"/>
            <a:ext cx="3619976" cy="2189798"/>
          </a:xfrm>
          <a:prstGeom prst="rect">
            <a:avLst/>
          </a:prstGeom>
          <a:noFill/>
          <a:ln/>
        </p:spPr>
        <p:txBody>
          <a:bodyPr wrap="square" rtlCol="0" anchor="t"/>
          <a:lstStyle/>
          <a:p>
            <a:pPr indent="0" marL="0">
              <a:lnSpc>
                <a:spcPts val="2155"/>
              </a:lnSpc>
              <a:buNone/>
            </a:pPr>
            <a:r>
              <a:rPr lang="en-US" sz="1347" dirty="0">
                <a:solidFill>
                  <a:srgbClr val="272525"/>
                </a:solidFill>
                <a:latin typeface="Montserrat" pitchFamily="34" charset="0"/>
                <a:ea typeface="Montserrat" pitchFamily="34" charset="-122"/>
                <a:cs typeface="Montserrat" pitchFamily="34" charset="-120"/>
              </a:rPr>
              <a:t>To continue your Python journey, consider exploring specific domains such as web development, data analysis, machine learning, or automation. Participate in online communities, contribute to open-source projects, and continuously learn and practice to become a proficient Python programmer.</a:t>
            </a:r>
            <a:endParaRPr lang="en-US" sz="1347"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2024-08-05T06:57:18Z</dcterms:created>
  <dcterms:modified xsi:type="dcterms:W3CDTF">2024-08-05T06:57:18Z</dcterms:modified>
</cp:coreProperties>
</file>